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0"/>
  </p:notesMasterIdLst>
  <p:handoutMasterIdLst>
    <p:handoutMasterId r:id="rId11"/>
  </p:handoutMasterIdLst>
  <p:sldIdLst>
    <p:sldId id="256" r:id="rId2"/>
    <p:sldId id="260" r:id="rId3"/>
    <p:sldId id="262" r:id="rId4"/>
    <p:sldId id="263" r:id="rId5"/>
    <p:sldId id="264" r:id="rId6"/>
    <p:sldId id="268" r:id="rId7"/>
    <p:sldId id="266" r:id="rId8"/>
    <p:sldId id="267" r:id="rId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0B9"/>
    <a:srgbClr val="7E9F40"/>
    <a:srgbClr val="FF6500"/>
    <a:srgbClr val="FFB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94089" autoAdjust="0"/>
  </p:normalViewPr>
  <p:slideViewPr>
    <p:cSldViewPr>
      <p:cViewPr varScale="1">
        <p:scale>
          <a:sx n="102" d="100"/>
          <a:sy n="102" d="100"/>
        </p:scale>
        <p:origin x="176" y="2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185AB949-F90E-45A7-B256-FC94A439256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Päivämäärän paikkamerkki 2">
            <a:extLst>
              <a:ext uri="{FF2B5EF4-FFF2-40B4-BE49-F238E27FC236}">
                <a16:creationId xmlns:a16="http://schemas.microsoft.com/office/drawing/2014/main" id="{66337292-6FA7-4F2B-A6A9-BD8CDDCFDBB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274152-0B4E-4DD8-8E87-143AFB911879}" type="datetimeFigureOut">
              <a:rPr lang="fi-FI"/>
              <a:pPr>
                <a:defRPr/>
              </a:pPr>
              <a:t>14.9.2021</a:t>
            </a:fld>
            <a:endParaRPr lang="fi-FI"/>
          </a:p>
        </p:txBody>
      </p:sp>
      <p:sp>
        <p:nvSpPr>
          <p:cNvPr id="4" name="Alatunnisteen paikkamerkki 3">
            <a:extLst>
              <a:ext uri="{FF2B5EF4-FFF2-40B4-BE49-F238E27FC236}">
                <a16:creationId xmlns:a16="http://schemas.microsoft.com/office/drawing/2014/main" id="{527FAF7F-75E2-4E60-BB52-9B237D8CCA1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5" name="Dian numeron paikkamerkki 4">
            <a:extLst>
              <a:ext uri="{FF2B5EF4-FFF2-40B4-BE49-F238E27FC236}">
                <a16:creationId xmlns:a16="http://schemas.microsoft.com/office/drawing/2014/main" id="{015D79CA-63D2-43B1-B05F-BD539DC3E6C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CC7FF49-6C61-487B-BD7A-0EF123E8BF03}" type="slidenum">
              <a:rPr lang="fi-FI" altLang="fi-FI"/>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EA0EB5F-4C6A-4878-A80B-8E01712A2BE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Päivämäärän paikkamerkki 2">
            <a:extLst>
              <a:ext uri="{FF2B5EF4-FFF2-40B4-BE49-F238E27FC236}">
                <a16:creationId xmlns:a16="http://schemas.microsoft.com/office/drawing/2014/main" id="{69D18767-5787-44F3-89E6-40CF83EC9CC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026C3A-0AA5-4478-8CAE-968D9695CC07}" type="datetimeFigureOut">
              <a:rPr lang="fi-FI"/>
              <a:pPr>
                <a:defRPr/>
              </a:pPr>
              <a:t>14.9.2021</a:t>
            </a:fld>
            <a:endParaRPr lang="fi-FI"/>
          </a:p>
        </p:txBody>
      </p:sp>
      <p:sp>
        <p:nvSpPr>
          <p:cNvPr id="4" name="Dian kuvan paikkamerkki 3">
            <a:extLst>
              <a:ext uri="{FF2B5EF4-FFF2-40B4-BE49-F238E27FC236}">
                <a16:creationId xmlns:a16="http://schemas.microsoft.com/office/drawing/2014/main" id="{C28B65B6-4F3D-4591-B376-3AA1D450857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F605E33F-AE9D-450A-82B9-80A8EEF795D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452FBFBA-A088-43F7-967D-71B69A8E345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7" name="Dian numeron paikkamerkki 6">
            <a:extLst>
              <a:ext uri="{FF2B5EF4-FFF2-40B4-BE49-F238E27FC236}">
                <a16:creationId xmlns:a16="http://schemas.microsoft.com/office/drawing/2014/main" id="{C08BE365-9803-4D2F-B974-71A18248EC2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452CD73-5595-4E1E-9C20-9D6280D9442A}" type="slidenum">
              <a:rPr lang="fi-FI" altLang="fi-FI"/>
              <a:pPr/>
              <a:t>‹#›</a:t>
            </a:fld>
            <a:endParaRPr lang="fi-FI"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452CD73-5595-4E1E-9C20-9D6280D9442A}" type="slidenum">
              <a:rPr lang="fi-FI" altLang="fi-FI" smtClean="0"/>
              <a:pPr/>
              <a:t>1</a:t>
            </a:fld>
            <a:endParaRPr lang="fi-FI" altLang="fi-FI"/>
          </a:p>
        </p:txBody>
      </p:sp>
    </p:spTree>
    <p:extLst>
      <p:ext uri="{BB962C8B-B14F-4D97-AF65-F5344CB8AC3E}">
        <p14:creationId xmlns:p14="http://schemas.microsoft.com/office/powerpoint/2010/main" val="127490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452CD73-5595-4E1E-9C20-9D6280D9442A}" type="slidenum">
              <a:rPr lang="fi-FI" altLang="fi-FI" smtClean="0"/>
              <a:pPr/>
              <a:t>4</a:t>
            </a:fld>
            <a:endParaRPr lang="fi-FI" altLang="fi-FI"/>
          </a:p>
        </p:txBody>
      </p:sp>
    </p:spTree>
    <p:extLst>
      <p:ext uri="{BB962C8B-B14F-4D97-AF65-F5344CB8AC3E}">
        <p14:creationId xmlns:p14="http://schemas.microsoft.com/office/powerpoint/2010/main" val="302180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452CD73-5595-4E1E-9C20-9D6280D9442A}" type="slidenum">
              <a:rPr lang="fi-FI" altLang="fi-FI" smtClean="0"/>
              <a:pPr/>
              <a:t>5</a:t>
            </a:fld>
            <a:endParaRPr lang="fi-FI" altLang="fi-FI"/>
          </a:p>
        </p:txBody>
      </p:sp>
    </p:spTree>
    <p:extLst>
      <p:ext uri="{BB962C8B-B14F-4D97-AF65-F5344CB8AC3E}">
        <p14:creationId xmlns:p14="http://schemas.microsoft.com/office/powerpoint/2010/main" val="248018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452CD73-5595-4E1E-9C20-9D6280D9442A}" type="slidenum">
              <a:rPr lang="fi-FI" altLang="fi-FI" smtClean="0"/>
              <a:pPr/>
              <a:t>6</a:t>
            </a:fld>
            <a:endParaRPr lang="fi-FI" altLang="fi-FI"/>
          </a:p>
        </p:txBody>
      </p:sp>
    </p:spTree>
    <p:extLst>
      <p:ext uri="{BB962C8B-B14F-4D97-AF65-F5344CB8AC3E}">
        <p14:creationId xmlns:p14="http://schemas.microsoft.com/office/powerpoint/2010/main" val="306708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 musta otsikko, oranssi log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3165816"/>
            <a:ext cx="5400600" cy="1404156"/>
          </a:xfrm>
        </p:spPr>
        <p:txBody>
          <a:bodyPr>
            <a:normAutofit/>
          </a:bodyPr>
          <a:lstStyle>
            <a:lvl1pPr marL="0" indent="0" algn="l">
              <a:spcBef>
                <a:spcPts val="0"/>
              </a:spcBef>
              <a:spcAft>
                <a:spcPts val="0"/>
              </a:spcAft>
              <a:buNone/>
              <a:defRPr sz="1500" b="0" cap="none" spc="12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sp>
        <p:nvSpPr>
          <p:cNvPr id="2" name="Title 1"/>
          <p:cNvSpPr>
            <a:spLocks noGrp="1"/>
          </p:cNvSpPr>
          <p:nvPr>
            <p:ph type="ctrTitle"/>
          </p:nvPr>
        </p:nvSpPr>
        <p:spPr>
          <a:xfrm>
            <a:off x="899592" y="171450"/>
            <a:ext cx="7560840" cy="2940360"/>
          </a:xfrm>
        </p:spPr>
        <p:txBody>
          <a:bodyPr>
            <a:noAutofit/>
          </a:bodyPr>
          <a:lstStyle>
            <a:lvl1pPr>
              <a:lnSpc>
                <a:spcPct val="100000"/>
              </a:lnSpc>
              <a:defRPr sz="3600" spc="-80" baseline="0">
                <a:solidFill>
                  <a:schemeClr val="tx1"/>
                </a:solidFill>
              </a:defRPr>
            </a:lvl1pPr>
          </a:lstStyle>
          <a:p>
            <a:r>
              <a:rPr lang="fi-FI"/>
              <a:t>Muokkaa perustyyl. napsautt.</a:t>
            </a:r>
            <a:endParaRPr lang="en-US" dirty="0"/>
          </a:p>
        </p:txBody>
      </p:sp>
    </p:spTree>
    <p:extLst>
      <p:ext uri="{BB962C8B-B14F-4D97-AF65-F5344CB8AC3E}">
        <p14:creationId xmlns:p14="http://schemas.microsoft.com/office/powerpoint/2010/main" val="396754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1" cy="363474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endParaRPr lang="en-US" noProof="0"/>
          </a:p>
        </p:txBody>
      </p:sp>
      <p:sp>
        <p:nvSpPr>
          <p:cNvPr id="4" name="Text Placeholder 3"/>
          <p:cNvSpPr>
            <a:spLocks noGrp="1"/>
          </p:cNvSpPr>
          <p:nvPr>
            <p:ph type="body" sz="half" idx="2"/>
          </p:nvPr>
        </p:nvSpPr>
        <p:spPr>
          <a:xfrm>
            <a:off x="457200" y="4286250"/>
            <a:ext cx="8153400" cy="342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8" name="Title 7"/>
          <p:cNvSpPr>
            <a:spLocks noGrp="1"/>
          </p:cNvSpPr>
          <p:nvPr>
            <p:ph type="title"/>
          </p:nvPr>
        </p:nvSpPr>
        <p:spPr>
          <a:xfrm>
            <a:off x="457200" y="3714750"/>
            <a:ext cx="8153400" cy="571500"/>
          </a:xfrm>
        </p:spPr>
        <p:txBody>
          <a:bodyPr anchor="t"/>
          <a:lstStyle>
            <a:lvl1pPr>
              <a:defRPr sz="3200" cap="none" baseline="0"/>
            </a:lvl1pPr>
          </a:lstStyle>
          <a:p>
            <a:r>
              <a:rPr lang="fi-FI"/>
              <a:t>Muokkaa perustyyl. napsautt.</a:t>
            </a:r>
            <a:endParaRPr lang="en-US" dirty="0"/>
          </a:p>
        </p:txBody>
      </p:sp>
    </p:spTree>
    <p:extLst>
      <p:ext uri="{BB962C8B-B14F-4D97-AF65-F5344CB8AC3E}">
        <p14:creationId xmlns:p14="http://schemas.microsoft.com/office/powerpoint/2010/main" val="185806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cap="none" baseline="0"/>
            </a:lvl1p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3192413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sz="3200" cap="none" baseline="0"/>
            </a:lvl1pPr>
          </a:lstStyle>
          <a:p>
            <a:r>
              <a:rPr lang="fi-FI"/>
              <a:t>Muokkaa perustyyl. napsautt.</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72242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Kansi - musta otsikko, musta log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3165816"/>
            <a:ext cx="5400600" cy="1404156"/>
          </a:xfrm>
        </p:spPr>
        <p:txBody>
          <a:bodyPr>
            <a:normAutofit/>
          </a:bodyPr>
          <a:lstStyle>
            <a:lvl1pPr marL="0" indent="0" algn="l">
              <a:spcBef>
                <a:spcPts val="0"/>
              </a:spcBef>
              <a:spcAft>
                <a:spcPts val="0"/>
              </a:spcAft>
              <a:buNone/>
              <a:defRPr sz="1500" b="0" cap="none" spc="12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2" name="Title 1"/>
          <p:cNvSpPr>
            <a:spLocks noGrp="1"/>
          </p:cNvSpPr>
          <p:nvPr>
            <p:ph type="ctrTitle"/>
          </p:nvPr>
        </p:nvSpPr>
        <p:spPr>
          <a:xfrm>
            <a:off x="899592" y="171450"/>
            <a:ext cx="7560840" cy="2940360"/>
          </a:xfrm>
        </p:spPr>
        <p:txBody>
          <a:bodyPr>
            <a:noAutofit/>
          </a:bodyPr>
          <a:lstStyle>
            <a:lvl1pPr>
              <a:lnSpc>
                <a:spcPct val="100000"/>
              </a:lnSpc>
              <a:defRPr sz="3600" spc="-80" baseline="0">
                <a:solidFill>
                  <a:schemeClr val="tx1"/>
                </a:solidFill>
              </a:defRPr>
            </a:lvl1pPr>
          </a:lstStyle>
          <a:p>
            <a:r>
              <a:rPr lang="fi-FI"/>
              <a:t>Muokkaa perustyyl. napsautt.</a:t>
            </a:r>
            <a:endParaRPr lang="en-US" dirty="0"/>
          </a:p>
        </p:txBody>
      </p:sp>
    </p:spTree>
    <p:extLst>
      <p:ext uri="{BB962C8B-B14F-4D97-AF65-F5344CB8AC3E}">
        <p14:creationId xmlns:p14="http://schemas.microsoft.com/office/powerpoint/2010/main" val="152752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Kansi - oranssi otsikko, oranssi log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3165816"/>
            <a:ext cx="5400600" cy="1404156"/>
          </a:xfrm>
        </p:spPr>
        <p:txBody>
          <a:bodyPr>
            <a:normAutofit/>
          </a:bodyPr>
          <a:lstStyle>
            <a:lvl1pPr marL="0" indent="0" algn="l">
              <a:spcBef>
                <a:spcPts val="0"/>
              </a:spcBef>
              <a:spcAft>
                <a:spcPts val="0"/>
              </a:spcAft>
              <a:buNone/>
              <a:defRPr sz="1500" b="0" cap="none" spc="12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2" name="Title 1"/>
          <p:cNvSpPr>
            <a:spLocks noGrp="1"/>
          </p:cNvSpPr>
          <p:nvPr>
            <p:ph type="ctrTitle"/>
          </p:nvPr>
        </p:nvSpPr>
        <p:spPr>
          <a:xfrm>
            <a:off x="899592" y="171450"/>
            <a:ext cx="7560840" cy="2940360"/>
          </a:xfrm>
        </p:spPr>
        <p:txBody>
          <a:bodyPr>
            <a:noAutofit/>
          </a:bodyPr>
          <a:lstStyle>
            <a:lvl1pPr>
              <a:lnSpc>
                <a:spcPct val="100000"/>
              </a:lnSpc>
              <a:defRPr sz="3600" spc="-80" baseline="0">
                <a:solidFill>
                  <a:schemeClr val="accent1"/>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56499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cap="none" baseline="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p:txBody>
          <a:bodyPr/>
          <a:lstStyle>
            <a:lvl1pPr defTabSz="360000">
              <a:defRPr/>
            </a:lvl1pPr>
            <a:lvl2pPr marL="360000" indent="-180000" defTabSz="180000">
              <a:buClr>
                <a:schemeClr val="tx1"/>
              </a:buClr>
              <a:buFont typeface="Arial" panose="020B0604020202020204" pitchFamily="34" charset="0"/>
              <a:buChar char="•"/>
              <a:tabLst>
                <a:tab pos="180000" algn="l"/>
                <a:tab pos="360000" algn="l"/>
                <a:tab pos="540000" algn="l"/>
                <a:tab pos="720000" algn="l"/>
                <a:tab pos="900000" algn="l"/>
                <a:tab pos="1080000" algn="l"/>
                <a:tab pos="1260000" algn="l"/>
                <a:tab pos="1440000" algn="l"/>
                <a:tab pos="1620000" algn="l"/>
                <a:tab pos="1800000" algn="l"/>
                <a:tab pos="1980000" algn="l"/>
                <a:tab pos="2160000" algn="l"/>
              </a:tabLst>
              <a:defRPr/>
            </a:lvl2pPr>
            <a:lvl3pPr marL="630000" indent="-180000" defTabSz="180000">
              <a:buClr>
                <a:schemeClr val="tx1"/>
              </a:buClr>
              <a:buFont typeface="Arial" panose="020B0604020202020204" pitchFamily="34" charset="0"/>
              <a:buChar char="•"/>
              <a:tabLst>
                <a:tab pos="180000" algn="l"/>
                <a:tab pos="360000" algn="l"/>
                <a:tab pos="540000" algn="l"/>
                <a:tab pos="720000" algn="l"/>
                <a:tab pos="900000" algn="l"/>
                <a:tab pos="1080000" algn="l"/>
                <a:tab pos="1260000" algn="l"/>
                <a:tab pos="1440000" algn="l"/>
                <a:tab pos="1620000" algn="l"/>
                <a:tab pos="1800000" algn="l"/>
                <a:tab pos="1980000" algn="l"/>
                <a:tab pos="2160000" algn="l"/>
              </a:tabLst>
              <a:defRPr/>
            </a:lvl3pPr>
            <a:lvl4pPr marL="900000" indent="-180000" defTabSz="180000">
              <a:buClr>
                <a:schemeClr val="tx1"/>
              </a:buClr>
              <a:buFont typeface="Arial" panose="020B0604020202020204" pitchFamily="34" charset="0"/>
              <a:buChar char="•"/>
              <a:tabLst>
                <a:tab pos="180000" algn="l"/>
                <a:tab pos="360000" algn="l"/>
                <a:tab pos="540000" algn="l"/>
                <a:tab pos="720000" algn="l"/>
                <a:tab pos="900000" algn="l"/>
                <a:tab pos="1080000" algn="l"/>
                <a:tab pos="1260000" algn="l"/>
                <a:tab pos="1440000" algn="l"/>
                <a:tab pos="1620000" algn="l"/>
                <a:tab pos="1800000" algn="l"/>
                <a:tab pos="1980000" algn="l"/>
                <a:tab pos="2160000" algn="l"/>
              </a:tabLst>
              <a:defRPr/>
            </a:lvl4pPr>
            <a:lvl5pPr marL="1170000" indent="-180000" defTabSz="180000">
              <a:buClr>
                <a:schemeClr val="tx1"/>
              </a:buClr>
              <a:buFont typeface="Arial" panose="020B0604020202020204" pitchFamily="34" charset="0"/>
              <a:buChar char="•"/>
              <a:tabLst>
                <a:tab pos="180000" algn="l"/>
                <a:tab pos="360000" algn="l"/>
                <a:tab pos="540000" algn="l"/>
                <a:tab pos="720000" algn="l"/>
                <a:tab pos="900000" algn="l"/>
                <a:tab pos="1080000" algn="l"/>
                <a:tab pos="1260000" algn="l"/>
                <a:tab pos="1440000" algn="l"/>
                <a:tab pos="1620000" algn="l"/>
                <a:tab pos="1800000" algn="l"/>
                <a:tab pos="1980000" algn="l"/>
                <a:tab pos="2160000" algn="l"/>
              </a:tabLs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57848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cap="none" baseline="0"/>
            </a:lvl1pPr>
          </a:lstStyle>
          <a:p>
            <a:r>
              <a:rPr lang="fi-FI"/>
              <a:t>Muokkaa perustyyl. napsautt.</a:t>
            </a:r>
            <a:endParaRPr lang="en-US" dirty="0"/>
          </a:p>
        </p:txBody>
      </p:sp>
      <p:sp>
        <p:nvSpPr>
          <p:cNvPr id="3" name="Content Placeholder 2"/>
          <p:cNvSpPr>
            <a:spLocks noGrp="1"/>
          </p:cNvSpPr>
          <p:nvPr>
            <p:ph sz="half" idx="1"/>
          </p:nvPr>
        </p:nvSpPr>
        <p:spPr>
          <a:xfrm>
            <a:off x="467544" y="1181101"/>
            <a:ext cx="4032448" cy="3394472"/>
          </a:xfrm>
        </p:spPr>
        <p:txBody>
          <a:bodyPr/>
          <a:lstStyle>
            <a:lvl1pPr>
              <a:defRPr sz="1600"/>
            </a:lvl1pPr>
            <a:lvl2pPr marL="360000">
              <a:defRPr sz="1600"/>
            </a:lvl2pPr>
            <a:lvl3pPr marL="630000">
              <a:defRPr sz="1600"/>
            </a:lvl3pPr>
            <a:lvl4pPr marL="900000">
              <a:defRPr sz="1600"/>
            </a:lvl4pPr>
            <a:lvl5pPr marL="1170000">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572000" y="1181101"/>
            <a:ext cx="4104456" cy="3394472"/>
          </a:xfrm>
        </p:spPr>
        <p:txBody>
          <a:bodyPr/>
          <a:lstStyle>
            <a:lvl1pPr>
              <a:defRPr sz="1600"/>
            </a:lvl1pPr>
            <a:lvl2pPr marL="360000">
              <a:defRPr sz="1600"/>
            </a:lvl2pPr>
            <a:lvl3pPr marL="630000">
              <a:defRPr sz="1600"/>
            </a:lvl3pPr>
            <a:lvl4pPr marL="900000">
              <a:defRPr sz="1600"/>
            </a:lvl4pPr>
            <a:lvl5pPr marL="1080000">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343437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179576"/>
            <a:ext cx="4176464" cy="479822"/>
          </a:xfrm>
        </p:spPr>
        <p:txBody>
          <a:bodyPr anchor="b">
            <a:noAutofit/>
          </a:bodyPr>
          <a:lstStyle>
            <a:lvl1pPr marL="0" indent="0">
              <a:buNone/>
              <a:defRPr sz="16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67544" y="1694525"/>
            <a:ext cx="4176464" cy="2880360"/>
          </a:xfrm>
        </p:spPr>
        <p:txBody>
          <a:bodyPr>
            <a:normAutofit/>
          </a:bodyPr>
          <a:lstStyle>
            <a:lvl1pPr>
              <a:defRPr sz="1600"/>
            </a:lvl1pPr>
            <a:lvl2pPr marL="360000">
              <a:defRPr sz="1600"/>
            </a:lvl2pPr>
            <a:lvl3pPr marL="630000">
              <a:defRPr sz="1600"/>
            </a:lvl3pPr>
            <a:lvl4pPr marL="900000">
              <a:defRPr sz="1600"/>
            </a:lvl4pPr>
            <a:lvl5pPr marL="1170000">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716016" y="1179576"/>
            <a:ext cx="3960440" cy="479822"/>
          </a:xfrm>
        </p:spPr>
        <p:txBody>
          <a:bodyPr anchor="b">
            <a:noAutofit/>
          </a:bodyPr>
          <a:lstStyle>
            <a:lvl1pPr marL="0" indent="0">
              <a:buNone/>
              <a:defRPr lang="en-US" sz="16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716016" y="1694525"/>
            <a:ext cx="3960440" cy="2880360"/>
          </a:xfrm>
        </p:spPr>
        <p:txBody>
          <a:bodyPr>
            <a:normAutofit/>
          </a:bodyPr>
          <a:lstStyle>
            <a:lvl1pPr>
              <a:defRPr sz="1600"/>
            </a:lvl1pPr>
            <a:lvl2pPr marL="360000">
              <a:defRPr sz="1600"/>
            </a:lvl2pPr>
            <a:lvl3pPr marL="630000">
              <a:defRPr sz="1600"/>
            </a:lvl3pPr>
            <a:lvl4pPr marL="900000">
              <a:defRPr sz="1600"/>
            </a:lvl4pPr>
            <a:lvl5pPr marL="1080000">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Otsikko 9"/>
          <p:cNvSpPr>
            <a:spLocks noGrp="1"/>
          </p:cNvSpPr>
          <p:nvPr>
            <p:ph type="title"/>
          </p:nvPr>
        </p:nvSpPr>
        <p:spPr/>
        <p:txBody>
          <a:bodyPr/>
          <a:lstStyle>
            <a:lvl1pPr>
              <a:defRPr sz="3200" cap="none" baseline="0"/>
            </a:lvl1pPr>
          </a:lstStyle>
          <a:p>
            <a:r>
              <a:rPr lang="fi-FI"/>
              <a:t>Muokkaa perustyyl. napsautt.</a:t>
            </a:r>
            <a:endParaRPr lang="fi-FI" dirty="0"/>
          </a:p>
        </p:txBody>
      </p:sp>
    </p:spTree>
    <p:extLst>
      <p:ext uri="{BB962C8B-B14F-4D97-AF65-F5344CB8AC3E}">
        <p14:creationId xmlns:p14="http://schemas.microsoft.com/office/powerpoint/2010/main" val="208464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cap="none" baseline="0"/>
            </a:lvl1pPr>
          </a:lstStyle>
          <a:p>
            <a:r>
              <a:rPr lang="fi-FI"/>
              <a:t>Muokkaa perustyyl. napsautt.</a:t>
            </a:r>
            <a:endParaRPr lang="en-US" dirty="0"/>
          </a:p>
        </p:txBody>
      </p:sp>
    </p:spTree>
    <p:extLst>
      <p:ext uri="{BB962C8B-B14F-4D97-AF65-F5344CB8AC3E}">
        <p14:creationId xmlns:p14="http://schemas.microsoft.com/office/powerpoint/2010/main" val="53880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98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00150"/>
            <a:ext cx="5111750" cy="3360420"/>
          </a:xfrm>
        </p:spPr>
        <p:txBody>
          <a:bodyPr>
            <a:normAutofit/>
          </a:bodyPr>
          <a:lstStyle>
            <a:lvl1pPr>
              <a:defRPr sz="1600"/>
            </a:lvl1pPr>
            <a:lvl2pPr marL="360000" defTabSz="180000">
              <a:tabLst>
                <a:tab pos="180000" algn="l"/>
                <a:tab pos="360000" algn="l"/>
                <a:tab pos="540000" algn="l"/>
                <a:tab pos="720000" algn="l"/>
                <a:tab pos="900000" algn="l"/>
                <a:tab pos="1080000" algn="l"/>
                <a:tab pos="1260000" algn="l"/>
                <a:tab pos="1440000" algn="l"/>
                <a:tab pos="1620000" algn="l"/>
                <a:tab pos="1800000" algn="l"/>
              </a:tabLst>
              <a:defRPr sz="1600"/>
            </a:lvl2pPr>
            <a:lvl3pPr marL="630000" defTabSz="180000">
              <a:tabLst>
                <a:tab pos="180000" algn="l"/>
                <a:tab pos="360000" algn="l"/>
                <a:tab pos="540000" algn="l"/>
                <a:tab pos="720000" algn="l"/>
                <a:tab pos="900000" algn="l"/>
                <a:tab pos="1080000" algn="l"/>
                <a:tab pos="1260000" algn="l"/>
                <a:tab pos="1440000" algn="l"/>
                <a:tab pos="1620000" algn="l"/>
                <a:tab pos="1800000" algn="l"/>
              </a:tabLst>
              <a:defRPr sz="1600"/>
            </a:lvl3pPr>
            <a:lvl4pPr marL="900000" defTabSz="180000">
              <a:tabLst>
                <a:tab pos="180000" algn="l"/>
                <a:tab pos="360000" algn="l"/>
                <a:tab pos="540000" algn="l"/>
                <a:tab pos="720000" algn="l"/>
                <a:tab pos="900000" algn="l"/>
                <a:tab pos="1080000" algn="l"/>
                <a:tab pos="1260000" algn="l"/>
                <a:tab pos="1440000" algn="l"/>
                <a:tab pos="1620000" algn="l"/>
                <a:tab pos="1800000" algn="l"/>
              </a:tabLst>
              <a:defRPr sz="1600"/>
            </a:lvl4pPr>
            <a:lvl5pPr marL="1170000" defTabSz="180000">
              <a:tabLst>
                <a:tab pos="180000" algn="l"/>
                <a:tab pos="360000" algn="l"/>
                <a:tab pos="540000" algn="l"/>
                <a:tab pos="720000" algn="l"/>
                <a:tab pos="900000" algn="l"/>
                <a:tab pos="1080000" algn="l"/>
                <a:tab pos="1260000" algn="l"/>
                <a:tab pos="1440000" algn="l"/>
                <a:tab pos="1620000" algn="l"/>
                <a:tab pos="1800000" algn="l"/>
              </a:tabLst>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57201" y="1200150"/>
            <a:ext cx="3008313" cy="336042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8" name="Title 7"/>
          <p:cNvSpPr>
            <a:spLocks noGrp="1"/>
          </p:cNvSpPr>
          <p:nvPr>
            <p:ph type="title"/>
          </p:nvPr>
        </p:nvSpPr>
        <p:spPr/>
        <p:txBody>
          <a:bodyPr/>
          <a:lstStyle>
            <a:lvl1pPr>
              <a:defRPr sz="3200" cap="none" baseline="0"/>
            </a:lvl1pPr>
          </a:lstStyle>
          <a:p>
            <a:r>
              <a:rPr lang="fi-FI"/>
              <a:t>Muokkaa perustyyl. napsautt.</a:t>
            </a:r>
            <a:endParaRPr lang="en-US" dirty="0"/>
          </a:p>
        </p:txBody>
      </p:sp>
    </p:spTree>
    <p:extLst>
      <p:ext uri="{BB962C8B-B14F-4D97-AF65-F5344CB8AC3E}">
        <p14:creationId xmlns:p14="http://schemas.microsoft.com/office/powerpoint/2010/main" val="370931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3F71DC-1E2D-432B-AF46-BDDAB3AE5003}"/>
              </a:ext>
            </a:extLst>
          </p:cNvPr>
          <p:cNvSpPr>
            <a:spLocks noGrp="1"/>
          </p:cNvSpPr>
          <p:nvPr>
            <p:ph type="title"/>
          </p:nvPr>
        </p:nvSpPr>
        <p:spPr>
          <a:xfrm>
            <a:off x="457200" y="114300"/>
            <a:ext cx="8218488" cy="10287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1027" name="Text Placeholder 2">
            <a:extLst>
              <a:ext uri="{FF2B5EF4-FFF2-40B4-BE49-F238E27FC236}">
                <a16:creationId xmlns:a16="http://schemas.microsoft.com/office/drawing/2014/main" id="{D38335E9-806C-4FB9-B679-1522CF8C13CB}"/>
              </a:ext>
            </a:extLst>
          </p:cNvPr>
          <p:cNvSpPr>
            <a:spLocks noGrp="1"/>
          </p:cNvSpPr>
          <p:nvPr>
            <p:ph type="body" idx="1"/>
          </p:nvPr>
        </p:nvSpPr>
        <p:spPr bwMode="auto">
          <a:xfrm>
            <a:off x="457200" y="1314450"/>
            <a:ext cx="821848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altLang="fi-FI"/>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hf sldNum="0" hdr="0"/>
  <p:txStyles>
    <p:titleStyle>
      <a:lvl1pPr algn="l" rtl="0" eaLnBrk="0" fontAlgn="base" hangingPunct="0">
        <a:spcBef>
          <a:spcPct val="0"/>
        </a:spcBef>
        <a:spcAft>
          <a:spcPct val="0"/>
        </a:spcAft>
        <a:defRPr sz="3200" cap="all" spc="-1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200" algn="l" rtl="0" eaLnBrk="1" fontAlgn="base" hangingPunct="1">
        <a:spcBef>
          <a:spcPct val="0"/>
        </a:spcBef>
        <a:spcAft>
          <a:spcPct val="0"/>
        </a:spcAft>
        <a:defRPr sz="3200">
          <a:solidFill>
            <a:schemeClr val="tx1"/>
          </a:solidFill>
          <a:latin typeface="Arial Black" pitchFamily="34" charset="0"/>
        </a:defRPr>
      </a:lvl6pPr>
      <a:lvl7pPr marL="914400" algn="l" rtl="0" eaLnBrk="1" fontAlgn="base" hangingPunct="1">
        <a:spcBef>
          <a:spcPct val="0"/>
        </a:spcBef>
        <a:spcAft>
          <a:spcPct val="0"/>
        </a:spcAft>
        <a:defRPr sz="3200">
          <a:solidFill>
            <a:schemeClr val="tx1"/>
          </a:solidFill>
          <a:latin typeface="Arial Black" pitchFamily="34" charset="0"/>
        </a:defRPr>
      </a:lvl7pPr>
      <a:lvl8pPr marL="1371600" algn="l" rtl="0" eaLnBrk="1" fontAlgn="base" hangingPunct="1">
        <a:spcBef>
          <a:spcPct val="0"/>
        </a:spcBef>
        <a:spcAft>
          <a:spcPct val="0"/>
        </a:spcAft>
        <a:defRPr sz="3200">
          <a:solidFill>
            <a:schemeClr val="tx1"/>
          </a:solidFill>
          <a:latin typeface="Arial Black" pitchFamily="34" charset="0"/>
        </a:defRPr>
      </a:lvl8pPr>
      <a:lvl9pPr marL="1828800" algn="l" rtl="0" eaLnBrk="1" fontAlgn="base" hangingPunct="1">
        <a:spcBef>
          <a:spcPct val="0"/>
        </a:spcBef>
        <a:spcAft>
          <a:spcPct val="0"/>
        </a:spcAft>
        <a:defRPr sz="3200">
          <a:solidFill>
            <a:schemeClr val="tx1"/>
          </a:solidFill>
          <a:latin typeface="Arial Black" pitchFamily="34" charset="0"/>
        </a:defRPr>
      </a:lvl9pPr>
    </p:titleStyle>
    <p:bodyStyle>
      <a:lvl1pPr algn="l" defTabSz="358775" rtl="0" eaLnBrk="0" fontAlgn="base" hangingPunct="0">
        <a:spcBef>
          <a:spcPct val="20000"/>
        </a:spcBef>
        <a:spcAft>
          <a:spcPts val="600"/>
        </a:spcAft>
        <a:buFont typeface="Arial" panose="020B0604020202020204" pitchFamily="34" charset="0"/>
        <a:defRPr lang="fi-FI" sz="1600" kern="1200" dirty="0">
          <a:solidFill>
            <a:schemeClr val="tx1"/>
          </a:solidFill>
          <a:latin typeface="+mn-lt"/>
          <a:ea typeface="+mn-ea"/>
          <a:cs typeface="+mn-cs"/>
        </a:defRPr>
      </a:lvl1pPr>
      <a:lvl2pPr marL="358775" indent="-179388" algn="l" defTabSz="358775" rtl="0" eaLnBrk="0" fontAlgn="base" hangingPunct="0">
        <a:spcBef>
          <a:spcPts val="100"/>
        </a:spcBef>
        <a:spcAft>
          <a:spcPct val="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628650" indent="-179388" algn="l" defTabSz="358775" rtl="0" eaLnBrk="0" fontAlgn="base" hangingPunct="0">
        <a:spcBef>
          <a:spcPts val="100"/>
        </a:spcBef>
        <a:spcAft>
          <a:spcPct val="0"/>
        </a:spcAft>
        <a:buClr>
          <a:schemeClr val="tx1"/>
        </a:buClr>
        <a:buSzPct val="100000"/>
        <a:buFont typeface="Arial" panose="020B0604020202020204" pitchFamily="34" charset="0"/>
        <a:buChar char="•"/>
        <a:defRPr sz="1600" kern="1200">
          <a:solidFill>
            <a:schemeClr val="tx1"/>
          </a:solidFill>
          <a:latin typeface="+mn-lt"/>
          <a:ea typeface="+mn-ea"/>
          <a:cs typeface="+mn-cs"/>
        </a:defRPr>
      </a:lvl3pPr>
      <a:lvl4pPr marL="898525" indent="-179388" algn="l" defTabSz="358775" rtl="0" eaLnBrk="0" fontAlgn="base" hangingPunct="0">
        <a:spcBef>
          <a:spcPts val="100"/>
        </a:spcBef>
        <a:spcAft>
          <a:spcPct val="0"/>
        </a:spcAft>
        <a:buClr>
          <a:schemeClr val="tx1"/>
        </a:buClr>
        <a:buSzPct val="100000"/>
        <a:buFont typeface="Arial" panose="020B0604020202020204" pitchFamily="34" charset="0"/>
        <a:buChar char="•"/>
        <a:defRPr sz="1600" kern="1200">
          <a:solidFill>
            <a:schemeClr val="tx1"/>
          </a:solidFill>
          <a:latin typeface="+mn-lt"/>
          <a:ea typeface="+mn-ea"/>
          <a:cs typeface="+mn-cs"/>
        </a:defRPr>
      </a:lvl4pPr>
      <a:lvl5pPr marL="1169988" indent="-179388" algn="l" defTabSz="358775" rtl="0" eaLnBrk="0" fontAlgn="base" hangingPunct="0">
        <a:spcBef>
          <a:spcPts val="100"/>
        </a:spcBef>
        <a:spcAft>
          <a:spcPct val="0"/>
        </a:spcAft>
        <a:buClr>
          <a:schemeClr val="tx1"/>
        </a:buClr>
        <a:buSzPct val="10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AE8FE440-F09A-4505-846F-EF10A9ADC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0"/>
            <a:ext cx="9144000" cy="5143500"/>
          </a:xfrm>
          <a:prstGeom prst="rect">
            <a:avLst/>
          </a:prstGeom>
        </p:spPr>
      </p:pic>
      <p:sp>
        <p:nvSpPr>
          <p:cNvPr id="12" name="Suorakulmio: Pyöristetyt kulmat 11">
            <a:extLst>
              <a:ext uri="{FF2B5EF4-FFF2-40B4-BE49-F238E27FC236}">
                <a16:creationId xmlns:a16="http://schemas.microsoft.com/office/drawing/2014/main" id="{92EDFB78-F5FF-4569-A12D-7FB5A790565F}"/>
              </a:ext>
              <a:ext uri="{C183D7F6-B498-43B3-948B-1728B52AA6E4}">
                <adec:decorative xmlns:adec="http://schemas.microsoft.com/office/drawing/2017/decorative" val="1"/>
              </a:ext>
            </a:extLst>
          </p:cNvPr>
          <p:cNvSpPr/>
          <p:nvPr/>
        </p:nvSpPr>
        <p:spPr>
          <a:xfrm>
            <a:off x="3708000" y="4083918"/>
            <a:ext cx="1728192" cy="133523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i-FI" sz="1300" dirty="0">
              <a:solidFill>
                <a:schemeClr val="tx1"/>
              </a:solidFill>
            </a:endParaRPr>
          </a:p>
        </p:txBody>
      </p:sp>
      <p:sp>
        <p:nvSpPr>
          <p:cNvPr id="3" name="Otsikko 2">
            <a:extLst>
              <a:ext uri="{FF2B5EF4-FFF2-40B4-BE49-F238E27FC236}">
                <a16:creationId xmlns:a16="http://schemas.microsoft.com/office/drawing/2014/main" id="{7DAF9A3E-895B-44ED-896E-F2DE80797812}"/>
              </a:ext>
            </a:extLst>
          </p:cNvPr>
          <p:cNvSpPr>
            <a:spLocks noGrp="1"/>
          </p:cNvSpPr>
          <p:nvPr>
            <p:ph type="ctrTitle"/>
          </p:nvPr>
        </p:nvSpPr>
        <p:spPr>
          <a:xfrm>
            <a:off x="1187624" y="1594417"/>
            <a:ext cx="5616624" cy="2318881"/>
          </a:xfrm>
        </p:spPr>
        <p:txBody>
          <a:bodyPr/>
          <a:lstStyle/>
          <a:p>
            <a:pPr eaLnBrk="1" hangingPunct="1">
              <a:lnSpc>
                <a:spcPts val="7000"/>
              </a:lnSpc>
              <a:defRPr/>
            </a:pPr>
            <a:r>
              <a:rPr lang="fi-FI" sz="3400" cap="none" dirty="0"/>
              <a:t>Till </a:t>
            </a:r>
            <a:r>
              <a:rPr lang="fi-FI" sz="3400" cap="none" dirty="0" err="1"/>
              <a:t>all</a:t>
            </a:r>
            <a:r>
              <a:rPr lang="fi-FI" sz="3400" cap="none" dirty="0"/>
              <a:t> </a:t>
            </a:r>
            <a:r>
              <a:rPr lang="fi-FI" sz="3400" cap="none" dirty="0" err="1"/>
              <a:t>lycka</a:t>
            </a:r>
            <a:r>
              <a:rPr lang="fi-FI" sz="3400" cap="none" dirty="0"/>
              <a:t> </a:t>
            </a:r>
            <a:r>
              <a:rPr lang="fi-FI" sz="3400" cap="none" dirty="0" err="1"/>
              <a:t>finns</a:t>
            </a:r>
            <a:br>
              <a:rPr lang="fi-FI" sz="3800" cap="none" dirty="0"/>
            </a:br>
            <a:r>
              <a:rPr lang="fi-FI" sz="7000" cap="none" dirty="0"/>
              <a:t>biblioteket!</a:t>
            </a:r>
          </a:p>
        </p:txBody>
      </p:sp>
      <p:sp>
        <p:nvSpPr>
          <p:cNvPr id="20" name="Alaotsikko 19">
            <a:extLst>
              <a:ext uri="{FF2B5EF4-FFF2-40B4-BE49-F238E27FC236}">
                <a16:creationId xmlns:a16="http://schemas.microsoft.com/office/drawing/2014/main" id="{FA5D96D5-58C7-425A-AD80-4B411008A9ED}"/>
              </a:ext>
            </a:extLst>
          </p:cNvPr>
          <p:cNvSpPr>
            <a:spLocks noGrp="1"/>
          </p:cNvSpPr>
          <p:nvPr>
            <p:ph type="subTitle" idx="1"/>
          </p:nvPr>
        </p:nvSpPr>
        <p:spPr>
          <a:xfrm>
            <a:off x="-2" y="4260905"/>
            <a:ext cx="9144000" cy="534988"/>
          </a:xfrm>
        </p:spPr>
        <p:txBody>
          <a:bodyPr>
            <a:normAutofit fontScale="92500" lnSpcReduction="20000"/>
          </a:bodyPr>
          <a:lstStyle/>
          <a:p>
            <a:pPr algn="ctr"/>
            <a:r>
              <a:rPr lang="sv-SE" sz="1300" spc="0" dirty="0">
                <a:solidFill>
                  <a:schemeClr val="tx1"/>
                </a:solidFill>
                <a:latin typeface="Calibri" panose="020F0502020204030204" pitchFamily="34" charset="0"/>
                <a:cs typeface="Calibri" panose="020F0502020204030204" pitchFamily="34" charset="0"/>
              </a:rPr>
              <a:t>Riktlinjer för de</a:t>
            </a:r>
            <a:br>
              <a:rPr lang="sv-SE" sz="1300" spc="0" dirty="0">
                <a:solidFill>
                  <a:schemeClr val="tx1"/>
                </a:solidFill>
                <a:latin typeface="Calibri" panose="020F0502020204030204" pitchFamily="34" charset="0"/>
                <a:cs typeface="Calibri" panose="020F0502020204030204" pitchFamily="34" charset="0"/>
              </a:rPr>
            </a:br>
            <a:r>
              <a:rPr lang="sv-SE" sz="1300" spc="0" dirty="0">
                <a:solidFill>
                  <a:schemeClr val="tx1"/>
                </a:solidFill>
                <a:latin typeface="Calibri" panose="020F0502020204030204" pitchFamily="34" charset="0"/>
                <a:cs typeface="Calibri" panose="020F0502020204030204" pitchFamily="34" charset="0"/>
              </a:rPr>
              <a:t>allmänna biblioteken</a:t>
            </a:r>
          </a:p>
          <a:p>
            <a:pPr algn="ctr"/>
            <a:r>
              <a:rPr lang="fi-FI" sz="1300" spc="0" dirty="0">
                <a:solidFill>
                  <a:schemeClr val="tx1"/>
                </a:solidFill>
                <a:latin typeface="Calibri" panose="020F0502020204030204" pitchFamily="34" charset="0"/>
                <a:cs typeface="Calibri" panose="020F0502020204030204" pitchFamily="34" charset="0"/>
              </a:rPr>
              <a:t>2021–2025</a:t>
            </a:r>
          </a:p>
          <a:p>
            <a:endParaRPr lang="fi-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Biblioteket erbjuder mångsidiga tjänster bestående av bibliotekslokalen, innehåll och aktiviteter.">
            <a:extLst>
              <a:ext uri="{FF2B5EF4-FFF2-40B4-BE49-F238E27FC236}">
                <a16:creationId xmlns:a16="http://schemas.microsoft.com/office/drawing/2014/main" id="{9501B05F-FCDD-4297-BCA0-58BB09CC4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114300"/>
            <a:ext cx="3034680" cy="1953394"/>
          </a:xfrm>
        </p:spPr>
        <p:txBody>
          <a:bodyPr>
            <a:noAutofit/>
          </a:bodyPr>
          <a:lstStyle/>
          <a:p>
            <a:pPr>
              <a:defRPr/>
            </a:pPr>
            <a:r>
              <a:rPr lang="fi-FI" dirty="0"/>
              <a:t>De </a:t>
            </a:r>
            <a:r>
              <a:rPr lang="fi-FI" dirty="0" err="1"/>
              <a:t>allmänna</a:t>
            </a:r>
            <a:r>
              <a:rPr lang="fi-FI" dirty="0"/>
              <a:t> </a:t>
            </a:r>
            <a:r>
              <a:rPr lang="fi-FI" dirty="0" err="1"/>
              <a:t>bibliotekens</a:t>
            </a:r>
            <a:r>
              <a:rPr lang="fi-FI" dirty="0"/>
              <a:t> </a:t>
            </a:r>
            <a:r>
              <a:rPr lang="fi-FI" dirty="0" err="1"/>
              <a:t>värden</a:t>
            </a:r>
            <a:endParaRPr lang="fi-FI" dirty="0"/>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2228031"/>
            <a:ext cx="2890664" cy="2366194"/>
          </a:xfrm>
        </p:spPr>
        <p:txBody>
          <a:bodyPr/>
          <a:lstStyle/>
          <a:p>
            <a:pPr marL="342900" lvl="0" indent="-342900">
              <a:lnSpc>
                <a:spcPct val="107000"/>
              </a:lnSpc>
              <a:buFont typeface="Symbol" panose="05050102010706020507" pitchFamily="18" charset="2"/>
              <a:buChar char=""/>
            </a:pPr>
            <a:r>
              <a:rPr lang="sv-SE" sz="1800" dirty="0"/>
              <a:t>Jämlikhet</a:t>
            </a:r>
          </a:p>
          <a:p>
            <a:pPr marL="342900" lvl="0" indent="-342900">
              <a:lnSpc>
                <a:spcPct val="107000"/>
              </a:lnSpc>
              <a:buFont typeface="Symbol" panose="05050102010706020507" pitchFamily="18" charset="2"/>
              <a:buChar char=""/>
            </a:pPr>
            <a:r>
              <a:rPr lang="sv-SE" sz="1800" dirty="0"/>
              <a:t>Ansvarsfullhet</a:t>
            </a:r>
          </a:p>
          <a:p>
            <a:pPr marL="342900" lvl="0" indent="-342900">
              <a:lnSpc>
                <a:spcPct val="107000"/>
              </a:lnSpc>
              <a:buFont typeface="Symbol" panose="05050102010706020507" pitchFamily="18" charset="2"/>
              <a:buChar char=""/>
            </a:pPr>
            <a:r>
              <a:rPr lang="sv-SE" sz="1800" dirty="0"/>
              <a:t>Gemenskap</a:t>
            </a:r>
          </a:p>
          <a:p>
            <a:pPr marL="342900" lvl="0" indent="-342900">
              <a:lnSpc>
                <a:spcPct val="107000"/>
              </a:lnSpc>
              <a:buFont typeface="Symbol" panose="05050102010706020507" pitchFamily="18" charset="2"/>
              <a:buChar char=""/>
            </a:pPr>
            <a:r>
              <a:rPr lang="sv-SE" sz="1800" dirty="0"/>
              <a:t>Djärvhet</a:t>
            </a:r>
          </a:p>
          <a:p>
            <a:pPr marL="342900" lvl="0" indent="-342900">
              <a:lnSpc>
                <a:spcPct val="107000"/>
              </a:lnSpc>
              <a:buFont typeface="Symbol" panose="05050102010706020507" pitchFamily="18" charset="2"/>
              <a:buChar char=""/>
            </a:pPr>
            <a:r>
              <a:rPr lang="sv-SE" sz="1800" dirty="0"/>
              <a:t>Yttrandefrihet</a:t>
            </a:r>
            <a:endParaRPr lang="fi-FI" altLang="fi-FI" sz="1800" dirty="0"/>
          </a:p>
        </p:txBody>
      </p:sp>
      <p:sp>
        <p:nvSpPr>
          <p:cNvPr id="10" name="Tekstiruutu 9">
            <a:extLst>
              <a:ext uri="{FF2B5EF4-FFF2-40B4-BE49-F238E27FC236}">
                <a16:creationId xmlns:a16="http://schemas.microsoft.com/office/drawing/2014/main" id="{F09DBF90-231B-4332-8707-BB2E6F9803FC}"/>
              </a:ext>
            </a:extLst>
          </p:cNvPr>
          <p:cNvSpPr txBox="1"/>
          <p:nvPr/>
        </p:nvSpPr>
        <p:spPr>
          <a:xfrm>
            <a:off x="4067944" y="3795886"/>
            <a:ext cx="2448272" cy="523220"/>
          </a:xfrm>
          <a:prstGeom prst="rect">
            <a:avLst/>
          </a:prstGeom>
          <a:noFill/>
        </p:spPr>
        <p:txBody>
          <a:bodyPr wrap="square" rtlCol="0">
            <a:spAutoFit/>
          </a:bodyPr>
          <a:lstStyle/>
          <a:p>
            <a:r>
              <a:rPr lang="fi-FI" sz="1400" b="1" dirty="0">
                <a:latin typeface="Calibri" panose="020F0502020204030204" pitchFamily="34" charset="0"/>
                <a:cs typeface="Calibri" panose="020F0502020204030204" pitchFamily="34" charset="0"/>
              </a:rPr>
              <a:t>Biblioteket </a:t>
            </a:r>
            <a:r>
              <a:rPr lang="fi-FI" sz="1400" b="1" dirty="0" err="1">
                <a:latin typeface="Calibri" panose="020F0502020204030204" pitchFamily="34" charset="0"/>
                <a:cs typeface="Calibri" panose="020F0502020204030204" pitchFamily="34" charset="0"/>
              </a:rPr>
              <a:t>erbjuder</a:t>
            </a:r>
            <a:r>
              <a:rPr lang="fi-FI" sz="1400" b="1" dirty="0">
                <a:latin typeface="Calibri" panose="020F0502020204030204" pitchFamily="34" charset="0"/>
                <a:cs typeface="Calibri" panose="020F0502020204030204" pitchFamily="34" charset="0"/>
              </a:rPr>
              <a:t> </a:t>
            </a:r>
            <a:r>
              <a:rPr lang="fi-FI" sz="1400" b="1" dirty="0" err="1">
                <a:latin typeface="Calibri" panose="020F0502020204030204" pitchFamily="34" charset="0"/>
                <a:cs typeface="Calibri" panose="020F0502020204030204" pitchFamily="34" charset="0"/>
              </a:rPr>
              <a:t>mångsidiga</a:t>
            </a:r>
            <a:r>
              <a:rPr lang="fi-FI" sz="1400" b="1" dirty="0">
                <a:latin typeface="Calibri" panose="020F0502020204030204" pitchFamily="34" charset="0"/>
                <a:cs typeface="Calibri" panose="020F0502020204030204" pitchFamily="34" charset="0"/>
              </a:rPr>
              <a:t> </a:t>
            </a:r>
            <a:r>
              <a:rPr lang="fi-FI" sz="1400" b="1" dirty="0" err="1">
                <a:latin typeface="Calibri" panose="020F0502020204030204" pitchFamily="34" charset="0"/>
                <a:cs typeface="Calibri" panose="020F0502020204030204" pitchFamily="34" charset="0"/>
              </a:rPr>
              <a:t>tjänster</a:t>
            </a:r>
            <a:r>
              <a:rPr lang="fi-FI" sz="1400" b="1" dirty="0">
                <a:latin typeface="Calibri" panose="020F0502020204030204" pitchFamily="34" charset="0"/>
                <a:cs typeface="Calibri" panose="020F050202020403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Biblioteket svarar på utmaningar i verksamhetsmiljön genom att utveckla sina tjänster och innehåll. Utmaningar är förändring av biblioteksarbetet, läskunnighetens och bildningens förfall, ojämlikhet, klimatförändringen och globala kriser, samt den kommunala ekonomins utmaningar och oförutsebarhet. På dessa förändringar svarar bibliotekeken genom: förnyande av kompetens, försök och självstyrande; service och handledning i flera kanaler; samarbetsnätverk och överskridande av kommungränser i verksamheten; miljömedvetenhet, delningsekonomi, tjänsteplanering; och mångsidig samling, stöd för läsning och informationssökning.">
            <a:extLst>
              <a:ext uri="{FF2B5EF4-FFF2-40B4-BE49-F238E27FC236}">
                <a16:creationId xmlns:a16="http://schemas.microsoft.com/office/drawing/2014/main" id="{DDE0AC73-C2EA-4418-8058-5A97FD65C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114300"/>
            <a:ext cx="3754760" cy="1953394"/>
          </a:xfrm>
        </p:spPr>
        <p:txBody>
          <a:bodyPr>
            <a:normAutofit/>
          </a:bodyPr>
          <a:lstStyle/>
          <a:p>
            <a:pPr>
              <a:defRPr/>
            </a:pPr>
            <a:r>
              <a:rPr lang="fi-FI" dirty="0" err="1"/>
              <a:t>Verksamhets-miljö</a:t>
            </a:r>
            <a:r>
              <a:rPr lang="fi-FI" dirty="0"/>
              <a:t> i </a:t>
            </a:r>
            <a:br>
              <a:rPr lang="fi-FI" dirty="0"/>
            </a:br>
            <a:r>
              <a:rPr lang="fi-FI" dirty="0" err="1"/>
              <a:t>förändring</a:t>
            </a:r>
            <a:endParaRPr lang="fi-FI" dirty="0"/>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2228031"/>
            <a:ext cx="3106688" cy="1207815"/>
          </a:xfrm>
        </p:spPr>
        <p:txBody>
          <a:bodyPr/>
          <a:lstStyle/>
          <a:p>
            <a:pPr defTabSz="358775"/>
            <a:r>
              <a:rPr lang="sv-SE" sz="1400" b="1" dirty="0">
                <a:effectLst/>
                <a:latin typeface="Calibri" panose="020F0502020204030204" pitchFamily="34" charset="0"/>
                <a:ea typeface="Calibri" panose="020F0502020204030204" pitchFamily="34" charset="0"/>
                <a:cs typeface="Calibri" panose="020F0502020204030204" pitchFamily="34" charset="0"/>
              </a:rPr>
              <a:t>Biblioteket svarar på fenomen som förekommer i omgivningen med att utveckla sin verksamhet och personalens kompetens</a:t>
            </a:r>
            <a:r>
              <a:rPr lang="fi-FI" sz="1400" b="1"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8759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Kuva 19" descr="Handledningssituation där en senior får hjälp med att använda en smartenhet. Unga besökare trivs i bibliotek och fingrar på smarttelefoner. Besökare med olika modersmål deltar i bibliotekets diskussionsstund. En användare använder självständigt bibliotekets digitala tjänster. En skylt i biblioteket med texten Lupa loikolla (Rätt att slöa) och ett utrymme där man kan slappa.">
            <a:extLst>
              <a:ext uri="{FF2B5EF4-FFF2-40B4-BE49-F238E27FC236}">
                <a16:creationId xmlns:a16="http://schemas.microsoft.com/office/drawing/2014/main" id="{3F56CC8B-A8B3-419E-9A6E-70139C4D5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0"/>
            <a:ext cx="4686300" cy="5143500"/>
          </a:xfrm>
          <a:prstGeom prst="rect">
            <a:avLst/>
          </a:prstGeom>
        </p:spPr>
      </p:pic>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114300"/>
            <a:ext cx="4330824" cy="1953394"/>
          </a:xfrm>
        </p:spPr>
        <p:txBody>
          <a:bodyPr>
            <a:normAutofit/>
          </a:bodyPr>
          <a:lstStyle/>
          <a:p>
            <a:pPr>
              <a:defRPr/>
            </a:pPr>
            <a:r>
              <a:rPr lang="sv-SE" dirty="0"/>
              <a:t>Vi förbereder oss på en förändring av biblioteksyrkena</a:t>
            </a:r>
            <a:endParaRPr lang="fi-FI" dirty="0"/>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2228031"/>
            <a:ext cx="6275040" cy="2801169"/>
          </a:xfrm>
        </p:spPr>
        <p:txBody>
          <a:bodyPr/>
          <a:lstStyle/>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Tjänsterna digitaliseras.</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Biblioteksarbetet verkar i nätverk.</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behövs pedagogisk kompetens.</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Innehållet i biblioteksyrkena förändras</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400" b="1" i="1" spc="-40" dirty="0">
                <a:effectLst/>
                <a:latin typeface="Calibri" panose="020F0502020204030204" pitchFamily="34" charset="0"/>
                <a:ea typeface="Calibri" panose="020F0502020204030204" pitchFamily="34" charset="0"/>
                <a:cs typeface="Times New Roman" panose="02020603050405020304" pitchFamily="18" charset="0"/>
              </a:rPr>
              <a:t>Biblioteket erbjuder tidsenliga tjänster och handledning i användningen av dem.</a:t>
            </a:r>
            <a:br>
              <a:rPr lang="sv-SE" sz="1400" b="1" i="1" spc="-40" dirty="0">
                <a:effectLst/>
                <a:latin typeface="Calibri" panose="020F0502020204030204" pitchFamily="34" charset="0"/>
                <a:ea typeface="Calibri" panose="020F0502020204030204" pitchFamily="34" charset="0"/>
                <a:cs typeface="Times New Roman" panose="02020603050405020304" pitchFamily="18" charset="0"/>
              </a:rPr>
            </a:br>
            <a:r>
              <a:rPr lang="sv-SE" sz="1400" b="1" i="1" dirty="0">
                <a:effectLst/>
                <a:latin typeface="Calibri" panose="020F0502020204030204" pitchFamily="34" charset="0"/>
                <a:ea typeface="Calibri" panose="020F0502020204030204" pitchFamily="34" charset="0"/>
                <a:cs typeface="Times New Roman" panose="02020603050405020304" pitchFamily="18" charset="0"/>
              </a:rPr>
              <a:t>Förnyelse av kompetensen är en central del av arbetet.</a:t>
            </a:r>
            <a:br>
              <a:rPr lang="sv-SE" sz="1400" b="1" i="1" dirty="0">
                <a:effectLst/>
                <a:latin typeface="Calibri" panose="020F0502020204030204" pitchFamily="34" charset="0"/>
                <a:ea typeface="Calibri" panose="020F0502020204030204" pitchFamily="34" charset="0"/>
                <a:cs typeface="Times New Roman" panose="02020603050405020304" pitchFamily="18" charset="0"/>
              </a:rPr>
            </a:br>
            <a:r>
              <a:rPr lang="sv-SE" sz="1400" b="1" i="1" dirty="0">
                <a:effectLst/>
                <a:latin typeface="Calibri" panose="020F0502020204030204" pitchFamily="34" charset="0"/>
                <a:ea typeface="Calibri" panose="020F0502020204030204" pitchFamily="34" charset="0"/>
                <a:cs typeface="Times New Roman" panose="02020603050405020304" pitchFamily="18" charset="0"/>
              </a:rPr>
              <a:t>Vi för ett aktivt och brett samarbete.</a:t>
            </a:r>
            <a:endParaRPr lang="fi-FI" sz="14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29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En bild av en avdelning med böcker på biblioteket. I förgrunden en skylt med texten Yhteiskunta (Samhälle). En flicka med VR-glasögon spelar ett digitalt spel på biblioteket. En kvinna med huvudduk bläddrar bland böckerna i en flerspråkig hylla. En vuxen läser en bok på en pekplatta. En ung kvinna läser en traditionell bok. På bilden en traditionell bläckpenna, som framhäver betydelsen av skriven text.">
            <a:extLst>
              <a:ext uri="{FF2B5EF4-FFF2-40B4-BE49-F238E27FC236}">
                <a16:creationId xmlns:a16="http://schemas.microsoft.com/office/drawing/2014/main" id="{8A8608F1-1DF9-4688-8B40-273D3368C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950" y="0"/>
            <a:ext cx="3829050" cy="5143500"/>
          </a:xfrm>
          <a:prstGeom prst="rect">
            <a:avLst/>
          </a:prstGeom>
        </p:spPr>
      </p:pic>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339502"/>
            <a:ext cx="5770984" cy="1224136"/>
          </a:xfrm>
        </p:spPr>
        <p:txBody>
          <a:bodyPr>
            <a:noAutofit/>
          </a:bodyPr>
          <a:lstStyle/>
          <a:p>
            <a:pPr>
              <a:defRPr/>
            </a:pPr>
            <a:r>
              <a:rPr lang="sv-SE" dirty="0"/>
              <a:t>Vi säkerställer läskunnighet och bildning</a:t>
            </a:r>
            <a:endParaRPr lang="fi-FI" dirty="0"/>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1723975"/>
            <a:ext cx="6059016" cy="2631307"/>
          </a:xfrm>
        </p:spPr>
        <p:txBody>
          <a:bodyPr/>
          <a:lstStyle/>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Vi måste hindra falnandet av läsintresset och differentieringen av läskunnigheten.</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Kraven på informationsläskunnighet ökar.</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Utbudet av informationsinnehåll förändras ständigt.</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Användarna får inte likvärdig tillgång till innehåll</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400" b="1" i="1" dirty="0">
                <a:effectLst/>
                <a:latin typeface="Calibri" panose="020F0502020204030204" pitchFamily="34" charset="0"/>
                <a:ea typeface="Calibri" panose="020F0502020204030204" pitchFamily="34" charset="0"/>
                <a:cs typeface="Times New Roman" panose="02020603050405020304" pitchFamily="18" charset="0"/>
              </a:rPr>
              <a:t>Vi är aktiva på nätet och utanför bibliotekslokalerna.</a:t>
            </a:r>
            <a:br>
              <a:rPr lang="sv-SE" sz="1400" b="1" i="1" dirty="0">
                <a:effectLst/>
                <a:latin typeface="Calibri" panose="020F0502020204030204" pitchFamily="34" charset="0"/>
                <a:ea typeface="Calibri" panose="020F0502020204030204" pitchFamily="34" charset="0"/>
                <a:cs typeface="Times New Roman" panose="02020603050405020304" pitchFamily="18" charset="0"/>
              </a:rPr>
            </a:br>
            <a:r>
              <a:rPr lang="sv-SE" sz="1400" b="1" i="1" dirty="0">
                <a:effectLst/>
                <a:latin typeface="Calibri" panose="020F0502020204030204" pitchFamily="34" charset="0"/>
                <a:ea typeface="Calibri" panose="020F0502020204030204" pitchFamily="34" charset="0"/>
                <a:cs typeface="Times New Roman" panose="02020603050405020304" pitchFamily="18" charset="0"/>
              </a:rPr>
              <a:t>Vi vill även erbjuda medborgarna digitalt innehåll på ett likvärdigt sätt.</a:t>
            </a:r>
            <a:br>
              <a:rPr lang="sv-SE" sz="1400" b="1" i="1" dirty="0">
                <a:effectLst/>
                <a:latin typeface="Calibri" panose="020F0502020204030204" pitchFamily="34" charset="0"/>
                <a:ea typeface="Calibri" panose="020F0502020204030204" pitchFamily="34" charset="0"/>
                <a:cs typeface="Times New Roman" panose="02020603050405020304" pitchFamily="18" charset="0"/>
              </a:rPr>
            </a:br>
            <a:r>
              <a:rPr lang="sv-SE" sz="1400" b="1" i="1" dirty="0">
                <a:effectLst/>
                <a:latin typeface="Calibri" panose="020F0502020204030204" pitchFamily="34" charset="0"/>
                <a:ea typeface="Calibri" panose="020F0502020204030204" pitchFamily="34" charset="0"/>
                <a:cs typeface="Times New Roman" panose="02020603050405020304" pitchFamily="18" charset="0"/>
              </a:rPr>
              <a:t>Biblioteket inspirerar till att läsa och stödjer medborgarnas fortsatta lärande</a:t>
            </a:r>
            <a:r>
              <a:rPr lang="fi-FI" sz="1400" b="1" i="1"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1281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339502"/>
            <a:ext cx="5122912" cy="1224136"/>
          </a:xfrm>
        </p:spPr>
        <p:txBody>
          <a:bodyPr>
            <a:normAutofit/>
          </a:bodyPr>
          <a:lstStyle/>
          <a:p>
            <a:pPr>
              <a:defRPr/>
            </a:pPr>
            <a:r>
              <a:rPr lang="fi-FI" dirty="0"/>
              <a:t>Vi </a:t>
            </a:r>
            <a:r>
              <a:rPr lang="fi-FI" dirty="0" err="1"/>
              <a:t>förebygger</a:t>
            </a:r>
            <a:r>
              <a:rPr lang="fi-FI" dirty="0"/>
              <a:t> </a:t>
            </a:r>
            <a:r>
              <a:rPr lang="fi-FI" dirty="0" err="1"/>
              <a:t>ojämlikhet</a:t>
            </a:r>
            <a:endParaRPr lang="fi-FI" dirty="0"/>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1723975"/>
            <a:ext cx="4762872" cy="2631307"/>
          </a:xfrm>
        </p:spPr>
        <p:txBody>
          <a:bodyPr/>
          <a:lstStyle/>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Ett mål är jämlik service oberoende av geografi eller kultur.</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Den kommunala ekonomin stramas åt och resurserna minskar.</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Bibliotekens samhällsroll förstärks</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400" b="1" i="1" dirty="0">
                <a:effectLst/>
                <a:latin typeface="Calibri" panose="020F0502020204030204" pitchFamily="34" charset="0"/>
                <a:ea typeface="Calibri" panose="020F0502020204030204" pitchFamily="34" charset="0"/>
                <a:cs typeface="Times New Roman" panose="02020603050405020304" pitchFamily="18" charset="0"/>
              </a:rPr>
              <a:t>Biblioteket är en kommunal tjänst som minskar ojämlikhet.</a:t>
            </a:r>
            <a:br>
              <a:rPr lang="sv-SE" sz="1400" b="1" i="1" dirty="0">
                <a:effectLst/>
                <a:latin typeface="Calibri" panose="020F0502020204030204" pitchFamily="34" charset="0"/>
                <a:ea typeface="Calibri" panose="020F0502020204030204" pitchFamily="34" charset="0"/>
                <a:cs typeface="Times New Roman" panose="02020603050405020304" pitchFamily="18" charset="0"/>
              </a:rPr>
            </a:br>
            <a:r>
              <a:rPr lang="sv-SE" sz="1400" b="1" i="1" dirty="0">
                <a:effectLst/>
                <a:latin typeface="Calibri" panose="020F0502020204030204" pitchFamily="34" charset="0"/>
                <a:ea typeface="Calibri" panose="020F0502020204030204" pitchFamily="34" charset="0"/>
                <a:cs typeface="Times New Roman" panose="02020603050405020304" pitchFamily="18" charset="0"/>
              </a:rPr>
              <a:t>Vi utövar kunskapsbaserad ledning och beaktar både regionala och kulturella skillnader</a:t>
            </a:r>
            <a:r>
              <a:rPr lang="fi-FI" sz="1400" b="1" i="1"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8" name="Kuva 7" descr="Ett äldre par sitter  och diskuterar i biblioteket med böcker på knäna. En liten, mörkhyad flicka gör sina läxor i biblioteket. En ung kvinna promenerar i ett snöigt landskap med en bokväska på ryggen. En biblioteksbuss har stannat bland drivorna och ljus lyser inifrån den ut i den mörknande kvällen. I bakgrunden en tom järnväg.">
            <a:extLst>
              <a:ext uri="{FF2B5EF4-FFF2-40B4-BE49-F238E27FC236}">
                <a16:creationId xmlns:a16="http://schemas.microsoft.com/office/drawing/2014/main" id="{7C09B81E-5889-4E4B-A86D-0C2DBBD62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950" y="0"/>
            <a:ext cx="3829050" cy="5143500"/>
          </a:xfrm>
          <a:prstGeom prst="rect">
            <a:avLst/>
          </a:prstGeom>
        </p:spPr>
      </p:pic>
    </p:spTree>
    <p:extLst>
      <p:ext uri="{BB962C8B-B14F-4D97-AF65-F5344CB8AC3E}">
        <p14:creationId xmlns:p14="http://schemas.microsoft.com/office/powerpoint/2010/main" val="371901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114300"/>
            <a:ext cx="4474840" cy="1953394"/>
          </a:xfrm>
        </p:spPr>
        <p:txBody>
          <a:bodyPr>
            <a:normAutofit/>
          </a:bodyPr>
          <a:lstStyle/>
          <a:p>
            <a:pPr>
              <a:defRPr/>
            </a:pPr>
            <a:r>
              <a:rPr lang="sv-SE" dirty="0"/>
              <a:t>Vi identifierar globala kriser och reagerar</a:t>
            </a:r>
            <a:endParaRPr lang="fi-FI" dirty="0"/>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2228031"/>
            <a:ext cx="5410944" cy="2631307"/>
          </a:xfrm>
        </p:spPr>
        <p:txBody>
          <a:bodyPr/>
          <a:lstStyle/>
          <a:p>
            <a:pPr marL="285750" indent="-285750">
              <a:lnSpc>
                <a:spcPct val="107000"/>
              </a:lnSpc>
              <a:spcAft>
                <a:spcPts val="800"/>
              </a:spcAft>
              <a:buFont typeface="Arial" panose="020B0604020202020204" pitchFamily="34" charset="0"/>
              <a:buChar char="•"/>
            </a:pPr>
            <a:r>
              <a:rPr lang="sv-SE" sz="1800" spc="-30" dirty="0">
                <a:effectLst/>
                <a:latin typeface="Calibri" panose="020F0502020204030204" pitchFamily="34" charset="0"/>
                <a:ea typeface="Calibri" panose="020F0502020204030204" pitchFamily="34" charset="0"/>
                <a:cs typeface="Times New Roman" panose="02020603050405020304" pitchFamily="18" charset="0"/>
              </a:rPr>
              <a:t>Behovet av information om klimatförändringen ökar.</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Biblioteket är en miljömedveten aktör. </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Oförutsebara kriser tas med i beräkningarna</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400" b="1" i="1" dirty="0">
                <a:effectLst/>
                <a:latin typeface="Calibri" panose="020F0502020204030204" pitchFamily="34" charset="0"/>
                <a:ea typeface="Calibri" panose="020F0502020204030204" pitchFamily="34" charset="0"/>
                <a:cs typeface="Times New Roman" panose="02020603050405020304" pitchFamily="18" charset="0"/>
              </a:rPr>
              <a:t>Kunskapsbaserad ledning underlättar förberedelse för </a:t>
            </a:r>
            <a:br>
              <a:rPr lang="sv-SE" sz="1400" b="1" i="1" dirty="0">
                <a:effectLst/>
                <a:latin typeface="Calibri" panose="020F0502020204030204" pitchFamily="34" charset="0"/>
                <a:ea typeface="Calibri" panose="020F0502020204030204" pitchFamily="34" charset="0"/>
                <a:cs typeface="Times New Roman" panose="02020603050405020304" pitchFamily="18" charset="0"/>
              </a:rPr>
            </a:br>
            <a:r>
              <a:rPr lang="sv-SE" sz="1400" b="1" i="1" dirty="0">
                <a:effectLst/>
                <a:latin typeface="Calibri" panose="020F0502020204030204" pitchFamily="34" charset="0"/>
                <a:ea typeface="Calibri" panose="020F0502020204030204" pitchFamily="34" charset="0"/>
                <a:cs typeface="Times New Roman" panose="02020603050405020304" pitchFamily="18" charset="0"/>
              </a:rPr>
              <a:t>oförutsebara fenomen.</a:t>
            </a:r>
            <a:br>
              <a:rPr lang="sv-SE" sz="1400" b="1" i="1" dirty="0">
                <a:effectLst/>
                <a:latin typeface="Calibri" panose="020F0502020204030204" pitchFamily="34" charset="0"/>
                <a:ea typeface="Calibri" panose="020F0502020204030204" pitchFamily="34" charset="0"/>
                <a:cs typeface="Times New Roman" panose="02020603050405020304" pitchFamily="18" charset="0"/>
              </a:rPr>
            </a:br>
            <a:r>
              <a:rPr lang="sv-SE" sz="1400" b="1" i="1" dirty="0">
                <a:effectLst/>
                <a:latin typeface="Calibri" panose="020F0502020204030204" pitchFamily="34" charset="0"/>
                <a:ea typeface="Calibri" panose="020F0502020204030204" pitchFamily="34" charset="0"/>
                <a:cs typeface="Times New Roman" panose="02020603050405020304" pitchFamily="18" charset="0"/>
              </a:rPr>
              <a:t>Biblioteket verkar för miljön på ett hållbart sätt och stödjer delningsekonomi</a:t>
            </a:r>
            <a:r>
              <a:rPr lang="fi-FI" sz="1400" b="1" i="1"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8" name="Kuva 7" descr="En ung kvinna med glasögon håller en bok under armen och tittar mot horisonten i ett höstligt landskap. Skidspår och hotande stormmoln. En cykel i en översvämning. Ett mikroskop och en forskares hand. En svart svan är framtidsforskarnas uttryck för överraskningar. På bilden simmar en svart svan tillsammans med fyra små, vita ungar. ">
            <a:extLst>
              <a:ext uri="{FF2B5EF4-FFF2-40B4-BE49-F238E27FC236}">
                <a16:creationId xmlns:a16="http://schemas.microsoft.com/office/drawing/2014/main" id="{AC2B3DAB-1C26-4839-90BF-5FF7CBAF4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425" y="0"/>
            <a:ext cx="3636226" cy="5143500"/>
          </a:xfrm>
          <a:prstGeom prst="rect">
            <a:avLst/>
          </a:prstGeom>
        </p:spPr>
      </p:pic>
    </p:spTree>
    <p:extLst>
      <p:ext uri="{BB962C8B-B14F-4D97-AF65-F5344CB8AC3E}">
        <p14:creationId xmlns:p14="http://schemas.microsoft.com/office/powerpoint/2010/main" val="62816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0B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3203848" y="1347614"/>
            <a:ext cx="4608512" cy="1296145"/>
          </a:xfrm>
        </p:spPr>
        <p:txBody>
          <a:bodyPr>
            <a:normAutofit/>
          </a:bodyPr>
          <a:lstStyle/>
          <a:p>
            <a:pPr>
              <a:defRPr/>
            </a:pPr>
            <a:r>
              <a:rPr lang="sv-SE" sz="2200" dirty="0"/>
              <a:t>Biblioteket är en välfärdstjänst som kan nås i alla situationer i livet</a:t>
            </a:r>
            <a:r>
              <a:rPr lang="fi-FI" sz="2200" dirty="0"/>
              <a:t>.</a:t>
            </a:r>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0" y="3867894"/>
            <a:ext cx="9144000" cy="991444"/>
          </a:xfrm>
        </p:spPr>
        <p:txBody>
          <a:bodyPr/>
          <a:lstStyle/>
          <a:p>
            <a:pPr algn="ctr">
              <a:lnSpc>
                <a:spcPct val="107000"/>
              </a:lnSpc>
              <a:spcAft>
                <a:spcPts val="800"/>
              </a:spcAft>
            </a:pPr>
            <a:r>
              <a:rPr lang="sv-SE" sz="1300" dirty="0">
                <a:effectLst/>
                <a:latin typeface="Calibri" panose="020F0502020204030204" pitchFamily="34" charset="0"/>
                <a:ea typeface="Calibri" panose="020F0502020204030204" pitchFamily="34" charset="0"/>
                <a:cs typeface="Times New Roman" panose="02020603050405020304" pitchFamily="18" charset="0"/>
              </a:rPr>
              <a:t>Rådet för de allmänna biblioteken </a:t>
            </a:r>
            <a:br>
              <a:rPr lang="sv-SE" sz="1300" dirty="0">
                <a:effectLst/>
                <a:latin typeface="Calibri" panose="020F0502020204030204" pitchFamily="34" charset="0"/>
                <a:ea typeface="Calibri" panose="020F0502020204030204" pitchFamily="34" charset="0"/>
                <a:cs typeface="Times New Roman" panose="02020603050405020304" pitchFamily="18" charset="0"/>
              </a:rPr>
            </a:br>
            <a:r>
              <a:rPr lang="sv-SE" sz="1300" dirty="0">
                <a:effectLst/>
                <a:latin typeface="Calibri" panose="020F0502020204030204" pitchFamily="34" charset="0"/>
                <a:ea typeface="Calibri" panose="020F0502020204030204" pitchFamily="34" charset="0"/>
                <a:cs typeface="Times New Roman" panose="02020603050405020304" pitchFamily="18" charset="0"/>
              </a:rPr>
              <a:t>www.biblioteken.fi/radet</a:t>
            </a:r>
            <a:endParaRPr lang="fi-FI" sz="13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uora yhdysviiva 9">
            <a:extLst>
              <a:ext uri="{FF2B5EF4-FFF2-40B4-BE49-F238E27FC236}">
                <a16:creationId xmlns:a16="http://schemas.microsoft.com/office/drawing/2014/main" id="{8C93E968-F283-41BC-B42B-01AB6157FED7}"/>
              </a:ext>
              <a:ext uri="{C183D7F6-B498-43B3-948B-1728B52AA6E4}">
                <adec:decorative xmlns:adec="http://schemas.microsoft.com/office/drawing/2017/decorative" val="1"/>
              </a:ext>
            </a:extLst>
          </p:cNvPr>
          <p:cNvCxnSpPr/>
          <p:nvPr/>
        </p:nvCxnSpPr>
        <p:spPr>
          <a:xfrm>
            <a:off x="2915816" y="1055361"/>
            <a:ext cx="0" cy="2088232"/>
          </a:xfrm>
          <a:prstGeom prst="line">
            <a:avLst/>
          </a:prstGeom>
        </p:spPr>
        <p:style>
          <a:lnRef idx="1">
            <a:schemeClr val="dk1"/>
          </a:lnRef>
          <a:fillRef idx="0">
            <a:schemeClr val="dk1"/>
          </a:fillRef>
          <a:effectRef idx="0">
            <a:schemeClr val="dk1"/>
          </a:effectRef>
          <a:fontRef idx="minor">
            <a:schemeClr val="tx1"/>
          </a:fontRef>
        </p:style>
      </p:cxnSp>
      <p:pic>
        <p:nvPicPr>
          <p:cNvPr id="4" name="Kuva 3" descr="Bibliotek.">
            <a:extLst>
              <a:ext uri="{FF2B5EF4-FFF2-40B4-BE49-F238E27FC236}">
                <a16:creationId xmlns:a16="http://schemas.microsoft.com/office/drawing/2014/main" id="{28338E45-F75C-4C70-A0A5-20240DC26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600" y="1350000"/>
            <a:ext cx="1240660" cy="1346400"/>
          </a:xfrm>
          <a:prstGeom prst="rect">
            <a:avLst/>
          </a:prstGeom>
        </p:spPr>
      </p:pic>
    </p:spTree>
    <p:extLst>
      <p:ext uri="{BB962C8B-B14F-4D97-AF65-F5344CB8AC3E}">
        <p14:creationId xmlns:p14="http://schemas.microsoft.com/office/powerpoint/2010/main" val="3888563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irjastotfi_ppt">
  <a:themeElements>
    <a:clrScheme name="Mukautettu 4">
      <a:dk1>
        <a:sysClr val="windowText" lastClr="000000"/>
      </a:dk1>
      <a:lt1>
        <a:sysClr val="window" lastClr="FFFFFF"/>
      </a:lt1>
      <a:dk2>
        <a:srgbClr val="000000"/>
      </a:dk2>
      <a:lt2>
        <a:srgbClr val="FFFFFF"/>
      </a:lt2>
      <a:accent1>
        <a:srgbClr val="FF6500"/>
      </a:accent1>
      <a:accent2>
        <a:srgbClr val="32CABD"/>
      </a:accent2>
      <a:accent3>
        <a:srgbClr val="7E9F40"/>
      </a:accent3>
      <a:accent4>
        <a:srgbClr val="B9396A"/>
      </a:accent4>
      <a:accent5>
        <a:srgbClr val="FCE877"/>
      </a:accent5>
      <a:accent6>
        <a:srgbClr val="000000"/>
      </a:accent6>
      <a:hlink>
        <a:srgbClr val="BA5100"/>
      </a:hlink>
      <a:folHlink>
        <a:srgbClr val="BA510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kirjastotfi_ppt</Template>
  <TotalTime>1048</TotalTime>
  <Words>302</Words>
  <Application>Microsoft Macintosh PowerPoint</Application>
  <PresentationFormat>Näytössä katseltava esitys (16:9)</PresentationFormat>
  <Paragraphs>40</Paragraphs>
  <Slides>8</Slides>
  <Notes>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8</vt:i4>
      </vt:variant>
    </vt:vector>
  </HeadingPairs>
  <TitlesOfParts>
    <vt:vector size="13" baseType="lpstr">
      <vt:lpstr>Arial</vt:lpstr>
      <vt:lpstr>Arial Black</vt:lpstr>
      <vt:lpstr>Calibri</vt:lpstr>
      <vt:lpstr>Symbol</vt:lpstr>
      <vt:lpstr>kirjastotfi_ppt</vt:lpstr>
      <vt:lpstr>Till all lycka finns biblioteket!</vt:lpstr>
      <vt:lpstr>De allmänna bibliotekens värden</vt:lpstr>
      <vt:lpstr>Verksamhets-miljö i  förändring</vt:lpstr>
      <vt:lpstr>Vi förbereder oss på en förändring av biblioteksyrkena</vt:lpstr>
      <vt:lpstr>Vi säkerställer läskunnighet och bildning</vt:lpstr>
      <vt:lpstr>Vi förebygger ojämlikhet</vt:lpstr>
      <vt:lpstr>Vi identifierar globala kriser och reagerar</vt:lpstr>
      <vt:lpstr>Biblioteket är en välfärdstjänst som kan nås i alla situationer i livet.</vt:lpstr>
    </vt:vector>
  </TitlesOfParts>
  <Company>helsingin kaupunginkirjasto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ho</dc:creator>
  <cp:lastModifiedBy>Litmanen-Peitsala Päivi</cp:lastModifiedBy>
  <cp:revision>53</cp:revision>
  <dcterms:created xsi:type="dcterms:W3CDTF">2017-04-05T12:55:05Z</dcterms:created>
  <dcterms:modified xsi:type="dcterms:W3CDTF">2021-09-14T11:37:41Z</dcterms:modified>
</cp:coreProperties>
</file>